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57" r:id="rId4"/>
    <p:sldId id="261" r:id="rId5"/>
    <p:sldId id="290" r:id="rId6"/>
    <p:sldId id="292" r:id="rId7"/>
    <p:sldId id="258" r:id="rId8"/>
    <p:sldId id="277" r:id="rId9"/>
    <p:sldId id="284" r:id="rId10"/>
    <p:sldId id="281" r:id="rId11"/>
    <p:sldId id="269" r:id="rId12"/>
    <p:sldId id="279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72" autoAdjust="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1938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650309-1F0A-498D-A4E6-08217D47D008}" type="datetime1">
              <a:rPr lang="de-DE" smtClean="0"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B74664-F14C-4A19-B6FA-BAEA1FA0ADBB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de-DE" noProof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76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noProof="0" smtClean="0"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442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86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de-DE" noProof="0" smtClean="0"/>
              <a:t>11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128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8" name="Bild 7" descr="Bauschige weiße Wolken in tiefblauem Himmel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Bild 9" descr="Nahaufnahme eines Pflanzenschössling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Bild 10" descr="Well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2F3DB1-DFA2-415F-A584-9B026530B767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18F2FF-0502-4F69-81A7-D2EDF778B492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9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605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0037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8344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065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8070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6173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439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56A5B5-6E52-4844-80DA-C2A940E2F4B9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678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4041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478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pic>
        <p:nvPicPr>
          <p:cNvPr id="11" name="Bild 10" descr="Nahaufnahme von Grünpflanz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Bild 8" descr="Well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9C671B-F620-4367-A933-8506C7E68FBC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DDF42-2438-45A4-91D1-81AB06610D08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2D86F-8E43-414B-8F4D-0322DB959683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D23E2-51AD-4424-A210-A57B26F50539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E3137-155E-4C27-854B-AE05670E902B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CC1967-6E38-445B-BB43-33CF4734EFCF}" type="datetime1">
              <a:rPr lang="de-DE" noProof="0" smtClean="0"/>
              <a:t>17.05.2021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68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7195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7966D16-74E4-41C9-B63C-25901C581615}" type="datetime1">
              <a:rPr lang="de-DE" noProof="0" smtClean="0"/>
              <a:t>17.05.2021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EB4E-84C8-4860-B869-6D702CCB4C3C}" type="datetimeFigureOut">
              <a:rPr lang="de-CH" smtClean="0"/>
              <a:t>17.05.2021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897B-F897-4926-A03B-D57F2E5A88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220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152650" y="618187"/>
            <a:ext cx="7886700" cy="555877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e-DE" sz="5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39. Generalversammlung</a:t>
            </a:r>
          </a:p>
          <a:p>
            <a:pPr marL="0" indent="0" algn="ctr">
              <a:buNone/>
            </a:pPr>
            <a:r>
              <a:rPr lang="de-CH" sz="2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Mittwoch, den 19.5.21, 20.00 Uhr</a:t>
            </a:r>
          </a:p>
          <a:p>
            <a:pPr marL="0" indent="0" algn="ctr">
              <a:buNone/>
            </a:pPr>
            <a:r>
              <a:rPr lang="de-CH" sz="22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Hirschensaal</a:t>
            </a:r>
            <a:r>
              <a:rPr lang="de-CH" sz="2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Egg</a:t>
            </a:r>
          </a:p>
          <a:p>
            <a:pPr marL="0" indent="0" algn="ctr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CH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Statuarischer Teil: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1) Begrüssung</a:t>
            </a: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2) Wahl der Stimmenzähler</a:t>
            </a: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3) Protokoll der GV 2020</a:t>
            </a: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4) Jahresbericht</a:t>
            </a: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5) Jahresrechnung, Revisorenbericht, Mitgliederbeiträge</a:t>
            </a: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6) Wahl des Vorstandes, Revisoren, Präsident</a:t>
            </a: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7) Infos</a:t>
            </a:r>
          </a:p>
          <a:p>
            <a:pPr marL="0" indent="0" algn="ctr">
              <a:buNone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8) Verschiedenes, Amphibien</a:t>
            </a:r>
          </a:p>
          <a:p>
            <a:pPr marL="0" indent="0" algn="ctr">
              <a:buNone/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Vortrag </a:t>
            </a:r>
          </a:p>
          <a:p>
            <a:pPr marL="0" indent="0" algn="ctr">
              <a:buNone/>
            </a:pPr>
            <a:r>
              <a:rPr lang="de-CH" sz="2300" dirty="0">
                <a:latin typeface="Arial" panose="020B0604020202020204" pitchFamily="34" charset="0"/>
                <a:cs typeface="Arial" panose="020B0604020202020204" pitchFamily="34" charset="0"/>
              </a:rPr>
              <a:t>«Über das Leben der Fledermäuse» von Katja Schönbächler, </a:t>
            </a:r>
          </a:p>
          <a:p>
            <a:pPr marL="0" indent="0" algn="ctr">
              <a:buNone/>
            </a:pPr>
            <a:r>
              <a:rPr lang="de-CH" sz="2300" dirty="0">
                <a:latin typeface="Arial" panose="020B0604020202020204" pitchFamily="34" charset="0"/>
                <a:cs typeface="Arial" panose="020B0604020202020204" pitchFamily="34" charset="0"/>
              </a:rPr>
              <a:t>Tierärztin der Stiftung Fledermausschutz</a:t>
            </a:r>
          </a:p>
        </p:txBody>
      </p:sp>
      <p:pic>
        <p:nvPicPr>
          <p:cNvPr id="8" name="Bild 4" descr="F:\Webpage\nhve(volkart)\images\logo_150x15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60648"/>
            <a:ext cx="1113155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78AE47-7AC0-4C96-9A30-0778E2AEF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811" y="5096964"/>
            <a:ext cx="143544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7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9D546B6-B5D9-475E-A307-12C769C9A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757" y="1677991"/>
            <a:ext cx="7392223" cy="45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Quellbild anzeigen">
            <a:extLst>
              <a:ext uri="{FF2B5EF4-FFF2-40B4-BE49-F238E27FC236}">
                <a16:creationId xmlns:a16="http://schemas.microsoft.com/office/drawing/2014/main" id="{540F4F8E-5F45-4BB5-8124-4904BAC22C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7396" y="68263"/>
            <a:ext cx="9177208" cy="64928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Foliennummernplatzhalter 6" hidden="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spcAft>
                <a:spcPts val="600"/>
              </a:spcAft>
            </a:pPr>
            <a:fld id="{9CD8D479-8942-46E8-A226-A4E01F7A105C}" type="slidenum">
              <a:rPr lang="de-DE" smtClean="0"/>
              <a:pPr rtl="0"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8" name="Datumsplatzhalter 7" hidden="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spcAft>
                <a:spcPts val="600"/>
              </a:spcAft>
            </a:pPr>
            <a:fld id="{F1F9EBB4-F78A-4981-8BD4-8D77FB894F93}" type="datetime1">
              <a:rPr lang="de-DE" smtClean="0"/>
              <a:pPr rtl="0">
                <a:spcAft>
                  <a:spcPts val="600"/>
                </a:spcAft>
              </a:pPr>
              <a:t>17.05.2021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A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1641" y="1410315"/>
            <a:ext cx="2344992" cy="3932286"/>
          </a:xfrm>
        </p:spPr>
        <p:txBody>
          <a:bodyPr numCol="1" anchor="t">
            <a:normAutofit/>
          </a:bodyPr>
          <a:lstStyle/>
          <a:p>
            <a:br>
              <a:rPr lang="de-CH" sz="1500" dirty="0"/>
            </a:br>
            <a:br>
              <a:rPr lang="de-CH" sz="1500" dirty="0"/>
            </a:br>
            <a:br>
              <a:rPr lang="de-CH" sz="1500" dirty="0"/>
            </a:br>
            <a:endParaRPr lang="de-CH" sz="15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41642" y="459800"/>
            <a:ext cx="7082913" cy="365018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/>
              <a:t>Vereinsrechnung 2020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76006"/>
            <a:ext cx="418734" cy="422195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32A95D3-DBE3-4E71-BC30-06644D1FF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00444"/>
              </p:ext>
            </p:extLst>
          </p:nvPr>
        </p:nvGraphicFramePr>
        <p:xfrm>
          <a:off x="2743200" y="1092118"/>
          <a:ext cx="6705600" cy="159258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382840045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3515076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67387885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947539466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Einnahmen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1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68433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b"/>
                      <a:endParaRPr lang="de-C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Rechnung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Budget 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Rechnung 2020 </a:t>
                      </a:r>
                      <a:r>
                        <a:rPr lang="de-CH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39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Mitgliederbeiträge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638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Spenden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291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div. Einnahmen / Entschädigungen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1454.70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593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ornith. Grundkurs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 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597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Gemeindebeitrag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88796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10’810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9’800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11’381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49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83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A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1641" y="1410315"/>
            <a:ext cx="2344992" cy="3932286"/>
          </a:xfrm>
        </p:spPr>
        <p:txBody>
          <a:bodyPr numCol="1" anchor="t">
            <a:normAutofit/>
          </a:bodyPr>
          <a:lstStyle/>
          <a:p>
            <a:br>
              <a:rPr lang="de-CH" sz="1500" dirty="0"/>
            </a:br>
            <a:br>
              <a:rPr lang="de-CH" sz="1500" dirty="0"/>
            </a:br>
            <a:br>
              <a:rPr lang="de-CH" sz="1500" dirty="0"/>
            </a:br>
            <a:endParaRPr lang="de-CH" sz="15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33" y="5342603"/>
            <a:ext cx="418734" cy="422195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585F07D-A575-4154-8DAD-FD3848F2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49889"/>
              </p:ext>
            </p:extLst>
          </p:nvPr>
        </p:nvGraphicFramePr>
        <p:xfrm>
          <a:off x="2681056" y="1093203"/>
          <a:ext cx="6705600" cy="397002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337635007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08079519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76983645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210095379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Einnahmen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1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59171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b"/>
                      <a:endParaRPr lang="de-C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Rechnung 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Budget 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Rechnung 2020 </a:t>
                      </a:r>
                      <a:r>
                        <a:rPr lang="de-CH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</a:t>
                      </a:r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4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Mitgliederbeiträge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108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Spenden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802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div. Einnahmen / Entschädigungen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1454.70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592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ornith. Grundkurs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 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912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Gemeindebeitrag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1003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10’810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9’800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11’381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09156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de-CH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83356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Ausgaben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15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Verbandsbeiträge (ZVS etc.)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3428.70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4300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3698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Vereinsanlässe (GV, Märt etc.)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2420.90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543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Naturschutz / Biotop-Pflege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2161.05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437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Vereinsadministration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2357.45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25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ornith. Grundkurs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 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316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Gewinn / Verlust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441.60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-100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1174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10’810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9’800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5532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13508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Vermögen NHVE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3694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Konto PostFinance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15430.90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15’304.75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267056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6046907-58F9-4E28-9A0C-C35F7A53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773" y="222460"/>
            <a:ext cx="708416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9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A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1641" y="1410315"/>
            <a:ext cx="2344992" cy="3932286"/>
          </a:xfrm>
        </p:spPr>
        <p:txBody>
          <a:bodyPr numCol="1" anchor="t">
            <a:normAutofit/>
          </a:bodyPr>
          <a:lstStyle/>
          <a:p>
            <a:br>
              <a:rPr lang="de-CH" sz="1500" dirty="0"/>
            </a:br>
            <a:br>
              <a:rPr lang="de-CH" sz="1500" dirty="0"/>
            </a:br>
            <a:br>
              <a:rPr lang="de-CH" sz="1500" dirty="0"/>
            </a:br>
            <a:endParaRPr lang="de-CH" sz="15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45177" y="423796"/>
            <a:ext cx="7082913" cy="365018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/>
              <a:t>Budget 2021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33" y="6123838"/>
            <a:ext cx="418734" cy="422195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5E07074-F539-4380-869A-DBC92C4C5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36817"/>
              </p:ext>
            </p:extLst>
          </p:nvPr>
        </p:nvGraphicFramePr>
        <p:xfrm>
          <a:off x="3333750" y="1127149"/>
          <a:ext cx="5524500" cy="4114800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111418458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78432695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29459838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35688418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397256645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1407458314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NHVE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30779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fontAlgn="b"/>
                      <a:endParaRPr lang="de-C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34497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Einnahmen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Rechnung 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e-CH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CH" sz="11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Budget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20780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Mitgliederbeiträge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384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Spenden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484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div. Einnahmen / Entschädigungen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30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ornith. Grundkurs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de-CH" sz="12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232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Gemeindebeitrag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2’500</a:t>
                      </a:r>
                      <a:endParaRPr lang="de-CH" sz="12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5521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11’381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10’500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48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3693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Ausgaben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710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Verbandsbeiträge (ZVS etc.)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664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Vereinsanlässe (GV, Märt etc.)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52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Naturschutz / Biotop-Pflege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1117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Vereinsadministration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2250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88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ornith. Grundkurs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23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Gewinn / Verlust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-250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38270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11’381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0" i="0" u="none" strike="noStrike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10’500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297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73607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Vermögen NHV Egg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84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Konto PostFinance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15’304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200" b="1" i="0" u="none" strike="noStrike" dirty="0">
                          <a:solidFill>
                            <a:srgbClr val="305496"/>
                          </a:solidFill>
                          <a:effectLst/>
                          <a:latin typeface="Arial" panose="020B0604020202020204" pitchFamily="34" charset="0"/>
                        </a:rPr>
                        <a:t>15’304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CH" sz="1200" b="0" i="0" u="none" strike="noStrike" dirty="0">
                        <a:solidFill>
                          <a:srgbClr val="30549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26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44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A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1641" y="1410315"/>
            <a:ext cx="2344992" cy="3932286"/>
          </a:xfrm>
        </p:spPr>
        <p:txBody>
          <a:bodyPr numCol="1" anchor="t">
            <a:normAutofit/>
          </a:bodyPr>
          <a:lstStyle/>
          <a:p>
            <a:br>
              <a:rPr lang="de-CH" sz="1500" dirty="0"/>
            </a:br>
            <a:br>
              <a:rPr lang="de-CH" sz="1500" dirty="0"/>
            </a:br>
            <a:br>
              <a:rPr lang="de-CH" sz="1500" dirty="0"/>
            </a:br>
            <a:endParaRPr lang="de-CH" sz="15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33" y="5342603"/>
            <a:ext cx="418734" cy="422195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CF0B5CC0-8965-4202-BAC9-2DA0F2CE7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1642" y="728185"/>
            <a:ext cx="7082913" cy="365018"/>
          </a:xfrm>
        </p:spPr>
        <p:txBody>
          <a:bodyPr>
            <a:noAutofit/>
          </a:bodyPr>
          <a:lstStyle/>
          <a:p>
            <a:r>
              <a:rPr lang="de-CH" sz="3600" b="1" dirty="0"/>
              <a:t>Mitgliederbestand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9FB38CB-8F06-4A31-8306-E2955B23E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86560"/>
              </p:ext>
            </p:extLst>
          </p:nvPr>
        </p:nvGraphicFramePr>
        <p:xfrm>
          <a:off x="838200" y="1901716"/>
          <a:ext cx="10515599" cy="2464596"/>
        </p:xfrm>
        <a:graphic>
          <a:graphicData uri="http://schemas.openxmlformats.org/drawingml/2006/table">
            <a:tbl>
              <a:tblPr/>
              <a:tblGrid>
                <a:gridCol w="3648083">
                  <a:extLst>
                    <a:ext uri="{9D8B030D-6E8A-4147-A177-3AD203B41FA5}">
                      <a16:colId xmlns:a16="http://schemas.microsoft.com/office/drawing/2014/main" val="1130917767"/>
                    </a:ext>
                  </a:extLst>
                </a:gridCol>
                <a:gridCol w="1377152">
                  <a:extLst>
                    <a:ext uri="{9D8B030D-6E8A-4147-A177-3AD203B41FA5}">
                      <a16:colId xmlns:a16="http://schemas.microsoft.com/office/drawing/2014/main" val="1681474920"/>
                    </a:ext>
                  </a:extLst>
                </a:gridCol>
                <a:gridCol w="2553658">
                  <a:extLst>
                    <a:ext uri="{9D8B030D-6E8A-4147-A177-3AD203B41FA5}">
                      <a16:colId xmlns:a16="http://schemas.microsoft.com/office/drawing/2014/main" val="2229000952"/>
                    </a:ext>
                  </a:extLst>
                </a:gridCol>
                <a:gridCol w="866419">
                  <a:extLst>
                    <a:ext uri="{9D8B030D-6E8A-4147-A177-3AD203B41FA5}">
                      <a16:colId xmlns:a16="http://schemas.microsoft.com/office/drawing/2014/main" val="2793530419"/>
                    </a:ext>
                  </a:extLst>
                </a:gridCol>
                <a:gridCol w="2070287">
                  <a:extLst>
                    <a:ext uri="{9D8B030D-6E8A-4147-A177-3AD203B41FA5}">
                      <a16:colId xmlns:a16="http://schemas.microsoft.com/office/drawing/2014/main" val="674091424"/>
                    </a:ext>
                  </a:extLst>
                </a:gridCol>
              </a:tblGrid>
              <a:tr h="410766">
                <a:tc>
                  <a:txBody>
                    <a:bodyPr/>
                    <a:lstStyle/>
                    <a:p>
                      <a:pPr algn="l" fontAlgn="t"/>
                      <a:endParaRPr lang="de-CH" sz="2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28" marR="9128" marT="9128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Familien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Einzelmitglieder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Veränderung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398398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l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Mitgliederbestand 2020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65537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l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Mitgliederbestand 2019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+4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933908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l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Mitgliederbestand 2018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+5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111984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l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Mitgliederbestand 2017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37914"/>
                  </a:ext>
                </a:extLst>
              </a:tr>
              <a:tr h="410766">
                <a:tc>
                  <a:txBody>
                    <a:bodyPr/>
                    <a:lstStyle/>
                    <a:p>
                      <a:pPr algn="l" fontAlgn="t"/>
                      <a:r>
                        <a:rPr lang="de-CH" sz="2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Mitgliederbestand 2016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CH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28" marR="9128" marT="91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01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4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1297" y="2154921"/>
            <a:ext cx="1527148" cy="1471667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Titellayout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/>
              <a:t>Untertitel</a:t>
            </a:r>
            <a:endParaRPr lang="de-DE" dirty="0"/>
          </a:p>
        </p:txBody>
      </p:sp>
      <p:pic>
        <p:nvPicPr>
          <p:cNvPr id="1026" name="Picture 2" descr="Frosch, Natur, Amphibien, Tier, Wasser, Green, Blume">
            <a:extLst>
              <a:ext uri="{FF2B5EF4-FFF2-40B4-BE49-F238E27FC236}">
                <a16:creationId xmlns:a16="http://schemas.microsoft.com/office/drawing/2014/main" id="{AA595687-821E-4C94-A2A7-41D5391E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19" y="1102100"/>
            <a:ext cx="7330879" cy="4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3EB77FD-8870-4321-A96F-DBE64974AC42}"/>
              </a:ext>
            </a:extLst>
          </p:cNvPr>
          <p:cNvSpPr txBox="1"/>
          <p:nvPr/>
        </p:nvSpPr>
        <p:spPr>
          <a:xfrm>
            <a:off x="1812897" y="76449"/>
            <a:ext cx="494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Frösche und Kröten</a:t>
            </a:r>
          </a:p>
          <a:p>
            <a:r>
              <a:rPr lang="de-DE" sz="2800" dirty="0">
                <a:solidFill>
                  <a:schemeClr val="bg1"/>
                </a:solidFill>
              </a:rPr>
              <a:t>in Egg</a:t>
            </a:r>
            <a:endParaRPr lang="de-C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03CB0-3523-46E6-B8E4-C434FDD5505A}" type="datetime1">
              <a:rPr lang="de-DE" smtClean="0"/>
              <a:t>17.05.2021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8626007"/>
              </p:ext>
            </p:extLst>
          </p:nvPr>
        </p:nvGraphicFramePr>
        <p:xfrm>
          <a:off x="6172200" y="1555750"/>
          <a:ext cx="4610100" cy="2072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/>
                        <a:t>Gruppe A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/>
                        <a:t>Gruppe B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/>
                        <a:t>82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/>
                        <a:t>95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/>
                        <a:t>76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/>
                        <a:t>88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Klasse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/>
                        <a:t>84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E1EF0120-B84D-4B49-BFF9-ECCF3A0D6B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" y="1769607"/>
            <a:ext cx="6166415" cy="41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9AF0270-9096-4247-BD29-7C1DFC7FF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234" y="867870"/>
            <a:ext cx="556613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ADF77-3945-4392-B7FF-7A27ECD0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013016"/>
          </a:xfrm>
        </p:spPr>
        <p:txBody>
          <a:bodyPr/>
          <a:lstStyle/>
          <a:p>
            <a:pPr algn="ctr"/>
            <a:r>
              <a:rPr lang="de-DE" dirty="0"/>
              <a:t>Vergleich der letzten 4 Jahre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0D6C94-D991-4DCD-8AB5-B90D04C4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de-DE" noProof="0" smtClean="0"/>
              <a:t>8</a:t>
            </a:fld>
            <a:endParaRPr lang="de-DE" noProof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73FF2-1F23-4FE9-8C0B-75AD0D9F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56A5B5-6E52-4844-80DA-C2A940E2F4B9}" type="datetime1">
              <a:rPr lang="de-DE" noProof="0" smtClean="0"/>
              <a:t>17.05.2021</a:t>
            </a:fld>
            <a:endParaRPr lang="de-DE" noProof="0"/>
          </a:p>
        </p:txBody>
      </p:sp>
      <p:graphicFrame>
        <p:nvGraphicFramePr>
          <p:cNvPr id="23" name="Inhaltsplatzhalter 22">
            <a:extLst>
              <a:ext uri="{FF2B5EF4-FFF2-40B4-BE49-F238E27FC236}">
                <a16:creationId xmlns:a16="http://schemas.microsoft.com/office/drawing/2014/main" id="{71063545-3D55-4CFF-8802-06C347269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957243"/>
              </p:ext>
            </p:extLst>
          </p:nvPr>
        </p:nvGraphicFramePr>
        <p:xfrm>
          <a:off x="1222625" y="1541124"/>
          <a:ext cx="9559348" cy="4027773"/>
        </p:xfrm>
        <a:graphic>
          <a:graphicData uri="http://schemas.openxmlformats.org/drawingml/2006/table">
            <a:tbl>
              <a:tblPr firstRow="1" firstCol="1" bandRow="1"/>
              <a:tblGrid>
                <a:gridCol w="1021542">
                  <a:extLst>
                    <a:ext uri="{9D8B030D-6E8A-4147-A177-3AD203B41FA5}">
                      <a16:colId xmlns:a16="http://schemas.microsoft.com/office/drawing/2014/main" val="3399035987"/>
                    </a:ext>
                  </a:extLst>
                </a:gridCol>
                <a:gridCol w="1357067">
                  <a:extLst>
                    <a:ext uri="{9D8B030D-6E8A-4147-A177-3AD203B41FA5}">
                      <a16:colId xmlns:a16="http://schemas.microsoft.com/office/drawing/2014/main" val="1541410328"/>
                    </a:ext>
                  </a:extLst>
                </a:gridCol>
                <a:gridCol w="1180058">
                  <a:extLst>
                    <a:ext uri="{9D8B030D-6E8A-4147-A177-3AD203B41FA5}">
                      <a16:colId xmlns:a16="http://schemas.microsoft.com/office/drawing/2014/main" val="29708186"/>
                    </a:ext>
                  </a:extLst>
                </a:gridCol>
                <a:gridCol w="1562256">
                  <a:extLst>
                    <a:ext uri="{9D8B030D-6E8A-4147-A177-3AD203B41FA5}">
                      <a16:colId xmlns:a16="http://schemas.microsoft.com/office/drawing/2014/main" val="2917783122"/>
                    </a:ext>
                  </a:extLst>
                </a:gridCol>
                <a:gridCol w="1479475">
                  <a:extLst>
                    <a:ext uri="{9D8B030D-6E8A-4147-A177-3AD203B41FA5}">
                      <a16:colId xmlns:a16="http://schemas.microsoft.com/office/drawing/2014/main" val="3269452231"/>
                    </a:ext>
                  </a:extLst>
                </a:gridCol>
                <a:gridCol w="1479475">
                  <a:extLst>
                    <a:ext uri="{9D8B030D-6E8A-4147-A177-3AD203B41FA5}">
                      <a16:colId xmlns:a16="http://schemas.microsoft.com/office/drawing/2014/main" val="1119817816"/>
                    </a:ext>
                  </a:extLst>
                </a:gridCol>
                <a:gridCol w="1479475">
                  <a:extLst>
                    <a:ext uri="{9D8B030D-6E8A-4147-A177-3AD203B41FA5}">
                      <a16:colId xmlns:a16="http://schemas.microsoft.com/office/drawing/2014/main" val="348799532"/>
                    </a:ext>
                  </a:extLst>
                </a:gridCol>
              </a:tblGrid>
              <a:tr h="765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Jahr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Erdkröten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Frösche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Gesamtzahl </a:t>
                      </a:r>
                      <a:r>
                        <a:rPr lang="de-CH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Frösche und Kröten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 Kröten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 Frösche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Bergmolch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748106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Untere 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Halden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04960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45420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61722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54193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61630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18085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Tüftal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40220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8449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92929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85315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de-CH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68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E6540D-ABA8-4707-8CAE-C41F01A20C67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pic>
        <p:nvPicPr>
          <p:cNvPr id="7170" name="Picture 2" descr="Molch, Bergmolch, Ichthyosaura Alpestris">
            <a:extLst>
              <a:ext uri="{FF2B5EF4-FFF2-40B4-BE49-F238E27FC236}">
                <a16:creationId xmlns:a16="http://schemas.microsoft.com/office/drawing/2014/main" id="{031EBC33-6554-4944-B80F-6134A37B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28" y="580390"/>
            <a:ext cx="49244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rgmolch, Molch, Amphibien, Natur, Tier">
            <a:extLst>
              <a:ext uri="{FF2B5EF4-FFF2-40B4-BE49-F238E27FC236}">
                <a16:creationId xmlns:a16="http://schemas.microsoft.com/office/drawing/2014/main" id="{F7E9670A-52AC-4C0D-9750-5A774382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9360"/>
            <a:ext cx="6165669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Ök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5_TF03098889" id="{B4B699B7-935B-4005-AB07-F4C4EC6BC9ED}" vid="{BA215826-251C-4E13-A4E6-FA03EF675CF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Naturfotopräsentation zur Ökologieerziehung</Template>
  <TotalTime>0</TotalTime>
  <Words>513</Words>
  <Application>Microsoft Office PowerPoint</Application>
  <PresentationFormat>Breitbild</PresentationFormat>
  <Paragraphs>331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Ökologie 16:9</vt:lpstr>
      <vt:lpstr>Office</vt:lpstr>
      <vt:lpstr>PowerPoint-Präsentation</vt:lpstr>
      <vt:lpstr>   </vt:lpstr>
      <vt:lpstr>   </vt:lpstr>
      <vt:lpstr>   </vt:lpstr>
      <vt:lpstr>   </vt:lpstr>
      <vt:lpstr>Titellayout</vt:lpstr>
      <vt:lpstr>PowerPoint-Präsentation</vt:lpstr>
      <vt:lpstr>Vergleich der letzten 4 Jahre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Andrea Meier</dc:creator>
  <cp:lastModifiedBy>Marcel Volkart</cp:lastModifiedBy>
  <cp:revision>18</cp:revision>
  <dcterms:created xsi:type="dcterms:W3CDTF">2021-05-13T18:21:00Z</dcterms:created>
  <dcterms:modified xsi:type="dcterms:W3CDTF">2021-05-17T18:33:05Z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